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98" r:id="rId5"/>
    <p:sldId id="300" r:id="rId6"/>
    <p:sldId id="311" r:id="rId7"/>
    <p:sldId id="283" r:id="rId8"/>
    <p:sldId id="320" r:id="rId9"/>
    <p:sldId id="309" r:id="rId10"/>
    <p:sldId id="297" r:id="rId11"/>
    <p:sldId id="310" r:id="rId12"/>
    <p:sldId id="313" r:id="rId13"/>
    <p:sldId id="301" r:id="rId14"/>
    <p:sldId id="295" r:id="rId15"/>
    <p:sldId id="312" r:id="rId16"/>
    <p:sldId id="292" r:id="rId17"/>
    <p:sldId id="302" r:id="rId18"/>
    <p:sldId id="303" r:id="rId19"/>
    <p:sldId id="304" r:id="rId20"/>
    <p:sldId id="305" r:id="rId21"/>
    <p:sldId id="314" r:id="rId22"/>
    <p:sldId id="317" r:id="rId23"/>
    <p:sldId id="316" r:id="rId24"/>
    <p:sldId id="319" r:id="rId25"/>
    <p:sldId id="321" r:id="rId26"/>
    <p:sldId id="322" r:id="rId27"/>
    <p:sldId id="324" r:id="rId28"/>
    <p:sldId id="323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C6E3"/>
    <a:srgbClr val="E80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712" autoAdjust="0"/>
  </p:normalViewPr>
  <p:slideViewPr>
    <p:cSldViewPr snapToGrid="0">
      <p:cViewPr varScale="1">
        <p:scale>
          <a:sx n="77" d="100"/>
          <a:sy n="77" d="100"/>
        </p:scale>
        <p:origin x="31" y="79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7/9/2020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ewu.edu/educgrad/online/" TargetMode="External"/><Relationship Id="rId3" Type="http://schemas.openxmlformats.org/officeDocument/2006/relationships/image" Target="../media/image19.jpeg"/><Relationship Id="rId7" Type="http://schemas.openxmlformats.org/officeDocument/2006/relationships/hyperlink" Target="https://www.ewu.edu/css/social-work/social-work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gonzaga.edu/catalogs/current/graduate/school-of-education/educational-leadership-and-administration" TargetMode="External"/><Relationship Id="rId5" Type="http://schemas.openxmlformats.org/officeDocument/2006/relationships/hyperlink" Target="https://www.gonzaga.edu/college-of-arts-sciences/departments/psychology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www.gonzaga.edu/catalogs/current/graduate/school-of-education/special-education" TargetMode="External"/><Relationship Id="rId9" Type="http://schemas.openxmlformats.org/officeDocument/2006/relationships/hyperlink" Target="https://www.whitworth.edu/cms/administration/career-services/students/job-search-resources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gonzaga.joinhandshake.com/" TargetMode="External"/><Relationship Id="rId3" Type="http://schemas.openxmlformats.org/officeDocument/2006/relationships/hyperlink" Target="http://www.houseparent.net/Direct2.php" TargetMode="External"/><Relationship Id="rId7" Type="http://schemas.openxmlformats.org/officeDocument/2006/relationships/hyperlink" Target="https://www.worksourcewa.com/" TargetMode="External"/><Relationship Id="rId2" Type="http://schemas.openxmlformats.org/officeDocument/2006/relationships/hyperlink" Target="https://workingcouples.com/jobs-by-category/house-parent-jobs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afpadvancementnw.org/jobs/" TargetMode="External"/><Relationship Id="rId11" Type="http://schemas.openxmlformats.org/officeDocument/2006/relationships/image" Target="../media/image24.jpeg"/><Relationship Id="rId5" Type="http://schemas.openxmlformats.org/officeDocument/2006/relationships/hyperlink" Target="https://jobs.macslist.org/search" TargetMode="External"/><Relationship Id="rId10" Type="http://schemas.openxmlformats.org/officeDocument/2006/relationships/hyperlink" Target="https://whitworth.joinhandshake.com/" TargetMode="External"/><Relationship Id="rId4" Type="http://schemas.openxmlformats.org/officeDocument/2006/relationships/hyperlink" Target="https://www.christianjobs.com/jobs/category/house-parent/" TargetMode="External"/><Relationship Id="rId9" Type="http://schemas.openxmlformats.org/officeDocument/2006/relationships/hyperlink" Target="https://ewu.joinhandshake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coming together in circle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/>
          <a:lstStyle/>
          <a:p>
            <a:r>
              <a:rPr lang="en-US" dirty="0"/>
              <a:t>Hutton Settlement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/>
          <a:lstStyle/>
          <a:p>
            <a:r>
              <a:rPr lang="en-US" sz="2000" dirty="0"/>
              <a:t>Leadership Spokane Capstone Project 2020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8AB1A3-C39A-44EE-913B-0676362C14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5" name="Picture 4" descr="Research Team meeting">
            <a:extLst>
              <a:ext uri="{FF2B5EF4-FFF2-40B4-BE49-F238E27FC236}">
                <a16:creationId xmlns:a16="http://schemas.microsoft.com/office/drawing/2014/main" id="{07124351-DBE5-4510-BCC3-5349A9F4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68" y="318736"/>
            <a:ext cx="10867263" cy="622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7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rmAutofit/>
          </a:bodyPr>
          <a:lstStyle/>
          <a:p>
            <a:r>
              <a:rPr lang="en-US" sz="3000"/>
              <a:t>Challenges for Houseparents</a:t>
            </a:r>
          </a:p>
        </p:txBody>
      </p:sp>
      <p:sp>
        <p:nvSpPr>
          <p:cNvPr id="1028" name="Footer Placeholder 2">
            <a:extLst>
              <a:ext uri="{FF2B5EF4-FFF2-40B4-BE49-F238E27FC236}">
                <a16:creationId xmlns:a16="http://schemas.microsoft.com/office/drawing/2014/main" id="{BDC7CF9A-60F2-4FAD-B534-D281FCCF40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4AFD2-303D-4B48-AA3E-C96B74D81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2395" y="846830"/>
            <a:ext cx="5460114" cy="516971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Emotionally draining position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Sleep deprivation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Burnout from lack of time off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Family planning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No transition period for new children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Having own children as a Houseparent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Low compensation 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No upward mobility options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22DF3E-8C71-4FB4-A39C-53333EC17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r="35966" b="-2"/>
          <a:stretch/>
        </p:blipFill>
        <p:spPr bwMode="auto">
          <a:xfrm>
            <a:off x="432000" y="1007250"/>
            <a:ext cx="5062422" cy="480372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7542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8EE60-1A41-4D4E-AFF7-952F8BA10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Paths Not Taken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BA390-AF69-4748-B5CB-329D39A1FA1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Ideas from the team that were not pursued for inclusion.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0DF74-9A07-4743-B76D-0A651325C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Change the organizational chart due to management of family members and inefficiencies in Houseparent system.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r>
              <a:rPr lang="en-US" dirty="0"/>
              <a:t>It was decided that this was political and not within the scope of our expertise.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0E41E-90E9-4286-B128-9AF43C1F68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 program with University of Washington to educate students in this field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br>
              <a:rPr lang="en-US" dirty="0"/>
            </a:br>
            <a:r>
              <a:rPr lang="en-US" dirty="0"/>
              <a:t>This is was outside the scope of what Hutton Settlement asked for from our team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B5568B-C539-4ED9-8A81-FC75E3EE12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Looking into changes of Board structure - Members are lifetime appointees to the Board of Directors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br>
              <a:rPr lang="en-US" dirty="0"/>
            </a:br>
            <a:r>
              <a:rPr lang="en-US" dirty="0"/>
              <a:t>It was decided that this was very political and not our role to research further.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ED8E00-895F-4612-899B-862A7E7C3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Flagship community event to educate the community and therefore get the word out.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br>
              <a:rPr lang="en-US" dirty="0"/>
            </a:br>
            <a:r>
              <a:rPr lang="en-US" dirty="0"/>
              <a:t>Community outreach is not directly linked with locating and hiring </a:t>
            </a:r>
            <a:r>
              <a:rPr lang="en-US" dirty="0" err="1"/>
              <a:t>Houseparents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466E0D-0CC8-44E5-B0DA-ABE6295762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Public relations to increase community understanding of Hutton Settlement.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Hutton already had amazing press due to a community play and KSPS segment.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FCE60CE-7D49-4092-8630-DBF3CED121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675CC9-544F-4CAB-AD8C-117BEA5A908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12" name="Graphic 11" descr="Lightbulb">
            <a:extLst>
              <a:ext uri="{FF2B5EF4-FFF2-40B4-BE49-F238E27FC236}">
                <a16:creationId xmlns:a16="http://schemas.microsoft.com/office/drawing/2014/main" id="{947F06C3-95DB-4EAB-9E87-0A919B8E4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3450" y="1473408"/>
            <a:ext cx="651746" cy="65174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845E96F4-7143-4E6B-BE2A-470A8C986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0097" y="4157301"/>
            <a:ext cx="579120" cy="579120"/>
          </a:xfrm>
          <a:prstGeom prst="rect">
            <a:avLst/>
          </a:prstGeom>
        </p:spPr>
      </p:pic>
      <p:pic>
        <p:nvPicPr>
          <p:cNvPr id="15" name="Graphic 14" descr="Lightbulb">
            <a:extLst>
              <a:ext uri="{FF2B5EF4-FFF2-40B4-BE49-F238E27FC236}">
                <a16:creationId xmlns:a16="http://schemas.microsoft.com/office/drawing/2014/main" id="{3F0DC140-9140-40C7-847F-0ACDC8C43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0233" y="1493919"/>
            <a:ext cx="651746" cy="65174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787B1D91-6B3A-4050-896C-0DA3DE280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880" y="4177812"/>
            <a:ext cx="579120" cy="579120"/>
          </a:xfrm>
          <a:prstGeom prst="rect">
            <a:avLst/>
          </a:prstGeom>
        </p:spPr>
      </p:pic>
      <p:pic>
        <p:nvPicPr>
          <p:cNvPr id="17" name="Graphic 16" descr="Lightbulb">
            <a:extLst>
              <a:ext uri="{FF2B5EF4-FFF2-40B4-BE49-F238E27FC236}">
                <a16:creationId xmlns:a16="http://schemas.microsoft.com/office/drawing/2014/main" id="{567012AF-EA6B-4E18-AC90-B280F5FDD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8813" y="1474735"/>
            <a:ext cx="651746" cy="65174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B096EB5B-6ED1-4A85-9104-E4961D529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5460" y="4158628"/>
            <a:ext cx="579120" cy="579120"/>
          </a:xfrm>
          <a:prstGeom prst="rect">
            <a:avLst/>
          </a:prstGeom>
        </p:spPr>
      </p:pic>
      <p:pic>
        <p:nvPicPr>
          <p:cNvPr id="19" name="Graphic 18" descr="Lightbulb">
            <a:extLst>
              <a:ext uri="{FF2B5EF4-FFF2-40B4-BE49-F238E27FC236}">
                <a16:creationId xmlns:a16="http://schemas.microsoft.com/office/drawing/2014/main" id="{3DC064A8-100F-4BFA-A3B3-2E23AFD44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8346" y="1472520"/>
            <a:ext cx="651746" cy="651746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1BB0D748-F8AA-4F8A-82C8-B7C917D12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4993" y="4156413"/>
            <a:ext cx="579120" cy="579120"/>
          </a:xfrm>
          <a:prstGeom prst="rect">
            <a:avLst/>
          </a:prstGeom>
        </p:spPr>
      </p:pic>
      <p:pic>
        <p:nvPicPr>
          <p:cNvPr id="21" name="Graphic 20" descr="Lightbulb">
            <a:extLst>
              <a:ext uri="{FF2B5EF4-FFF2-40B4-BE49-F238E27FC236}">
                <a16:creationId xmlns:a16="http://schemas.microsoft.com/office/drawing/2014/main" id="{E10D6D77-D685-48A0-BF62-10AAD4F46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4680" y="1474735"/>
            <a:ext cx="651746" cy="651746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0022B8BC-054A-4F70-86C8-7C5B24917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1327" y="4158628"/>
            <a:ext cx="57912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89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group of people on a fish in the water&#10;&#10;Description automatically generated">
            <a:extLst>
              <a:ext uri="{FF2B5EF4-FFF2-40B4-BE49-F238E27FC236}">
                <a16:creationId xmlns:a16="http://schemas.microsoft.com/office/drawing/2014/main" id="{106490B7-73B7-496E-941A-AEA639ABC9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9445" t="6519" r="-45" b="6633"/>
          <a:stretch/>
        </p:blipFill>
        <p:spPr>
          <a:xfrm>
            <a:off x="0" y="0"/>
            <a:ext cx="8861196" cy="637135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5700" y="2204795"/>
            <a:ext cx="5956300" cy="1944000"/>
          </a:xfrm>
        </p:spPr>
        <p:txBody>
          <a:bodyPr/>
          <a:lstStyle/>
          <a:p>
            <a:r>
              <a:rPr lang="en-US" dirty="0"/>
              <a:t>Recommended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</a:ln>
        </p:spPr>
        <p:txBody>
          <a:bodyPr/>
          <a:lstStyle/>
          <a:p>
            <a:r>
              <a:rPr lang="en-US" sz="2000" dirty="0"/>
              <a:t>Through research and interviews, we offer the following solutions to improve recruitment and </a:t>
            </a:r>
            <a:br>
              <a:rPr lang="en-US" sz="2000" dirty="0"/>
            </a:br>
            <a:r>
              <a:rPr lang="en-US" sz="2000" dirty="0"/>
              <a:t>retention of </a:t>
            </a:r>
            <a:r>
              <a:rPr lang="en-US" sz="2000" dirty="0" err="1"/>
              <a:t>Houseparents</a:t>
            </a:r>
            <a:r>
              <a:rPr lang="en-US" sz="2000" dirty="0"/>
              <a:t> at Hutton Settlement.</a:t>
            </a:r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1D7-320B-441E-AD9E-01EA9C05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 with regional universities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E690-F00C-4065-9919-657C1D903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00" y="1026050"/>
            <a:ext cx="11328000" cy="518325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/>
                </a:solidFill>
              </a:rPr>
              <a:t>Goal:  Create a pipeline of potential </a:t>
            </a:r>
            <a:r>
              <a:rPr lang="en-US" dirty="0" err="1">
                <a:solidFill>
                  <a:schemeClr val="accent2"/>
                </a:solidFill>
              </a:rPr>
              <a:t>Houseparents</a:t>
            </a:r>
            <a:r>
              <a:rPr lang="en-US" dirty="0">
                <a:solidFill>
                  <a:schemeClr val="accent2"/>
                </a:solidFill>
              </a:rPr>
              <a:t> with an education in a field related to Hutton Settlement’s mission.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Connect with faculty of programs that align with being a Houseparent, including:  Masters in Counseling and Therapy, Theology and Leadership, Early Childhood Education, Psychology.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Contact university career counselors to locate advance degree students in an effort to hire upon graduation.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8B4A-C471-40A0-8783-1BB811E390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7869BA-58B2-4A8D-A45A-5E934887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7" y="2936636"/>
            <a:ext cx="1186018" cy="787640"/>
          </a:xfrm>
          <a:prstGeom prst="rect">
            <a:avLst/>
          </a:prstGeom>
          <a:noFill/>
        </p:spPr>
      </p:pic>
      <p:pic>
        <p:nvPicPr>
          <p:cNvPr id="2054" name="Picture 6" descr="Whitworth University - Stats, Info and Facts | Cappex">
            <a:extLst>
              <a:ext uri="{FF2B5EF4-FFF2-40B4-BE49-F238E27FC236}">
                <a16:creationId xmlns:a16="http://schemas.microsoft.com/office/drawing/2014/main" id="{57FAC853-4AB0-48CD-8B3F-3A49DD5B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20" y="5169616"/>
            <a:ext cx="1260224" cy="7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059FCA-24DE-4C79-A4DB-E8A5F6E7AC19}"/>
              </a:ext>
            </a:extLst>
          </p:cNvPr>
          <p:cNvSpPr txBox="1"/>
          <p:nvPr/>
        </p:nvSpPr>
        <p:spPr>
          <a:xfrm>
            <a:off x="2220788" y="2995116"/>
            <a:ext cx="94987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Gonzaga University programs</a:t>
            </a:r>
          </a:p>
          <a:p>
            <a:r>
              <a:rPr lang="en-US" sz="1400" dirty="0"/>
              <a:t>         Special Education  </a:t>
            </a:r>
            <a:r>
              <a:rPr lang="en-US" sz="1400" u="sng" dirty="0">
                <a:hlinkClick r:id="rId4"/>
              </a:rPr>
              <a:t>https://www.gonzaga.edu/catalogs/current/graduate/school-of-education/special-education</a:t>
            </a:r>
            <a:endParaRPr lang="en-US" sz="1400" dirty="0"/>
          </a:p>
          <a:p>
            <a:r>
              <a:rPr lang="en-US" sz="1400" dirty="0"/>
              <a:t>         Psychology  </a:t>
            </a:r>
            <a:r>
              <a:rPr lang="en-US" sz="1400" u="sng" dirty="0">
                <a:hlinkClick r:id="rId5"/>
              </a:rPr>
              <a:t>https://www.gonzaga.edu/college-of-arts-sciences/departments/psychology</a:t>
            </a:r>
            <a:endParaRPr lang="en-US" sz="1400" dirty="0"/>
          </a:p>
          <a:p>
            <a:r>
              <a:rPr lang="en-US" sz="1400" dirty="0"/>
              <a:t>         Educational Leadership and Administrations  </a:t>
            </a:r>
            <a:r>
              <a:rPr lang="en-US" sz="1400" u="sng" dirty="0">
                <a:hlinkClick r:id="rId6"/>
              </a:rPr>
              <a:t>https://www.gonzaga.edu/catalogs/current/graduate/school-of-education/educational-leadership-and-administration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Eastern Washington University programs</a:t>
            </a:r>
          </a:p>
          <a:p>
            <a:r>
              <a:rPr lang="en-US" sz="1400" dirty="0"/>
              <a:t>         School of Social Work  </a:t>
            </a:r>
            <a:r>
              <a:rPr lang="en-US" sz="1400" u="sng" dirty="0">
                <a:hlinkClick r:id="rId7"/>
              </a:rPr>
              <a:t>https://www.ewu.edu/css/social-work/social-work/</a:t>
            </a:r>
            <a:endParaRPr lang="en-US" sz="1400" dirty="0"/>
          </a:p>
          <a:p>
            <a:r>
              <a:rPr lang="en-US" sz="1400" dirty="0"/>
              <a:t>         Dept. of Education Graduate Programs online  </a:t>
            </a:r>
            <a:r>
              <a:rPr lang="en-US" sz="1400" u="sng" dirty="0">
                <a:hlinkClick r:id="rId8"/>
              </a:rPr>
              <a:t>https://sites.ewu.edu/educgrad/online/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Whitworth University programs</a:t>
            </a:r>
          </a:p>
          <a:p>
            <a:r>
              <a:rPr lang="en-US" sz="1400" dirty="0"/>
              <a:t>         Master of Arts in Teaching, Applied Behavior Analysis, Marriage and Family Therapy, Education in Social and Behavioral Health, School Counseling.</a:t>
            </a:r>
          </a:p>
          <a:p>
            <a:r>
              <a:rPr lang="en-US" sz="1400" dirty="0"/>
              <a:t>         </a:t>
            </a:r>
            <a:r>
              <a:rPr lang="en-US" sz="1400" u="sng" dirty="0">
                <a:hlinkClick r:id="rId9"/>
              </a:rPr>
              <a:t>https://www.whitworth.edu/cms/administration/career-services/students/job-search-resources/</a:t>
            </a: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5BC7A-2BE4-4F8C-BA24-53F0E228455A}"/>
              </a:ext>
            </a:extLst>
          </p:cNvPr>
          <p:cNvSpPr/>
          <p:nvPr/>
        </p:nvSpPr>
        <p:spPr>
          <a:xfrm>
            <a:off x="471947" y="2867025"/>
            <a:ext cx="11120433" cy="337185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484EA3D0-770C-466D-9038-373B2FDB98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7152" b="4893"/>
          <a:stretch/>
        </p:blipFill>
        <p:spPr>
          <a:xfrm>
            <a:off x="847449" y="3892702"/>
            <a:ext cx="867051" cy="12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51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1D7-320B-441E-AD9E-01EA9C05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Internship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E690-F00C-4065-9919-657C1D903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5797350" cy="51832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Goal:  Engage students to assist in the recruitment process. 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Assess Hutton Settlement project management needs and outline objectives.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Create a hiring plan with role responsibilities, including hours, compensation, location and other details.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Connect with universities internship program coordinators to recruit candidates.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Establish learning objectives with benchmarks.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Assign specific projects to complete from start to finish with summary report given to supervisor and faculty.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Provide mentorship and specific feedback on strengths, accomplishments and opportunities for growth.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5BBBC-7BBF-4D6B-8791-BE7DD94800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8B4A-C471-40A0-8783-1BB811E390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E437882-5DFC-4CA2-93F8-F6D31DDE0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57341"/>
              </p:ext>
            </p:extLst>
          </p:nvPr>
        </p:nvGraphicFramePr>
        <p:xfrm>
          <a:off x="7067551" y="1008000"/>
          <a:ext cx="4238624" cy="48695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38624">
                  <a:extLst>
                    <a:ext uri="{9D8B030D-6E8A-4147-A177-3AD203B41FA5}">
                      <a16:colId xmlns:a16="http://schemas.microsoft.com/office/drawing/2014/main" val="3856013763"/>
                    </a:ext>
                  </a:extLst>
                </a:gridCol>
              </a:tblGrid>
              <a:tr h="7806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Potential intern responsibilities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0156"/>
                  </a:ext>
                </a:extLst>
              </a:tr>
              <a:tr h="7800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Manage job posting boards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616756"/>
                  </a:ext>
                </a:extLst>
              </a:tr>
              <a:tr h="7800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Primary application assessment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8260876"/>
                  </a:ext>
                </a:extLst>
              </a:tr>
              <a:tr h="7800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Creation of interview documents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537951"/>
                  </a:ext>
                </a:extLst>
              </a:tr>
              <a:tr h="7800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Social media content creation and posting</a:t>
                      </a:r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1950455"/>
                  </a:ext>
                </a:extLst>
              </a:tr>
              <a:tr h="968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Database management, email marketing and alumni newsletter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863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255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1D7-320B-441E-AD9E-01EA9C05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Power of Social Media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5BBBC-7BBF-4D6B-8791-BE7DD94800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8B4A-C471-40A0-8783-1BB811E390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B77466-8396-4E44-A8D5-9F42199DE318}"/>
              </a:ext>
            </a:extLst>
          </p:cNvPr>
          <p:cNvSpPr/>
          <p:nvPr/>
        </p:nvSpPr>
        <p:spPr>
          <a:xfrm>
            <a:off x="352425" y="950089"/>
            <a:ext cx="52673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Goal:  Expand effective use of social media</a:t>
            </a:r>
          </a:p>
          <a:p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 Hutton Settlement creates fantastic content on Facebook, including a Houseparent recruitment video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Consider the benefits of joining, or creating, Houseparent Facebook groups for support and job connections.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Use LinkedIn!  The current page has no posts.  LinkedIn is the primary social media source for job searches.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  Use of Social Media Management Software, such as Hootsuite, for ease of posting content on multiple platforms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DD586A-527C-484E-B18E-75E358B83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2" y="4016677"/>
            <a:ext cx="3905250" cy="221680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768E67-BA8F-46D3-894A-7D0833F4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317" y="1486883"/>
            <a:ext cx="2805683" cy="232345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8A382D-A89A-490A-ABB6-5981507AB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0" y="818875"/>
            <a:ext cx="2876249" cy="299146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48258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1D7-320B-441E-AD9E-01EA9C05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Use of Job Boards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8B4A-C471-40A0-8783-1BB811E390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17C915-1C4D-4346-B1C9-5F64B0BC1C15}"/>
              </a:ext>
            </a:extLst>
          </p:cNvPr>
          <p:cNvSpPr txBox="1">
            <a:spLocks/>
          </p:cNvSpPr>
          <p:nvPr/>
        </p:nvSpPr>
        <p:spPr>
          <a:xfrm>
            <a:off x="444900" y="1026050"/>
            <a:ext cx="11042250" cy="5183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2"/>
                </a:solidFill>
              </a:rPr>
              <a:t>Goal:  Expand use of job boards to reach a larger number of applicants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Research and use job boards specifically for Houseparent positions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Utilize job sites in a wide regional zone to attract candidates wanting to move to Spokane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B6A3F-A377-43E4-AC05-E276E3FE9DF8}"/>
              </a:ext>
            </a:extLst>
          </p:cNvPr>
          <p:cNvSpPr txBox="1"/>
          <p:nvPr/>
        </p:nvSpPr>
        <p:spPr>
          <a:xfrm>
            <a:off x="444900" y="2723407"/>
            <a:ext cx="94987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Job boards specifically for Houseparent positions</a:t>
            </a:r>
            <a:endParaRPr lang="en-US" sz="1600" dirty="0"/>
          </a:p>
          <a:p>
            <a:r>
              <a:rPr lang="en-US" sz="1600" u="sng" dirty="0">
                <a:hlinkClick r:id="rId2"/>
              </a:rPr>
              <a:t>https://workingcouples.com/jobs-by-category/house-parent-jobs</a:t>
            </a:r>
            <a:endParaRPr lang="en-US" sz="1600" dirty="0"/>
          </a:p>
          <a:p>
            <a:r>
              <a:rPr lang="en-US" sz="1600" u="sng" dirty="0">
                <a:hlinkClick r:id="rId3"/>
              </a:rPr>
              <a:t>http://www.houseparent.net/Direct2.php</a:t>
            </a:r>
            <a:endParaRPr lang="en-US" sz="1600" dirty="0"/>
          </a:p>
          <a:p>
            <a:r>
              <a:rPr lang="en-US" sz="1600" u="sng" dirty="0">
                <a:hlinkClick r:id="rId4"/>
              </a:rPr>
              <a:t>https://www.christianjobs.com/jobs/category/house-parent/</a:t>
            </a:r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Regional job boards</a:t>
            </a:r>
          </a:p>
          <a:p>
            <a:r>
              <a:rPr lang="en-US" sz="1600" u="sng" dirty="0">
                <a:hlinkClick r:id="rId5"/>
              </a:rPr>
              <a:t>https://jobs.macslist.org/search</a:t>
            </a:r>
            <a:r>
              <a:rPr lang="en-US" sz="1600" dirty="0"/>
              <a:t> (Portland)             </a:t>
            </a:r>
            <a:br>
              <a:rPr lang="en-US" sz="1600" dirty="0"/>
            </a:br>
            <a:r>
              <a:rPr lang="en-US" sz="1600" u="sng" dirty="0">
                <a:hlinkClick r:id="rId6"/>
              </a:rPr>
              <a:t>https://afpadvancementnw.org/jobs/</a:t>
            </a:r>
            <a:r>
              <a:rPr lang="en-US" sz="1600" dirty="0"/>
              <a:t> (Seattle)</a:t>
            </a:r>
          </a:p>
          <a:p>
            <a:r>
              <a:rPr lang="en-US" sz="1600" u="sng" dirty="0">
                <a:hlinkClick r:id="rId7"/>
              </a:rPr>
              <a:t>https://www.worksourcewa.com/</a:t>
            </a:r>
            <a:r>
              <a:rPr lang="en-US" sz="1600" dirty="0"/>
              <a:t> (Washington State)</a:t>
            </a:r>
          </a:p>
          <a:p>
            <a:endParaRPr lang="en-US" sz="1600" dirty="0"/>
          </a:p>
          <a:p>
            <a:r>
              <a:rPr lang="en-US" sz="1600" b="1" dirty="0"/>
              <a:t>University job boards</a:t>
            </a:r>
            <a:endParaRPr lang="en-US" sz="1600" b="1" u="sng" dirty="0"/>
          </a:p>
          <a:p>
            <a:r>
              <a:rPr lang="en-US" sz="1600" u="sng" dirty="0">
                <a:hlinkClick r:id="rId8"/>
              </a:rPr>
              <a:t>https://gonzaga.joinhandshake.com/</a:t>
            </a:r>
            <a:endParaRPr lang="en-US" sz="1600" dirty="0"/>
          </a:p>
          <a:p>
            <a:r>
              <a:rPr lang="en-US" sz="1600" u="sng" dirty="0">
                <a:hlinkClick r:id="rId9"/>
              </a:rPr>
              <a:t>https://ewu.joinhandshake.com/</a:t>
            </a:r>
            <a:endParaRPr lang="en-US" sz="1600" dirty="0"/>
          </a:p>
          <a:p>
            <a:r>
              <a:rPr lang="en-US" sz="1600" u="sng" dirty="0">
                <a:hlinkClick r:id="rId10"/>
              </a:rPr>
              <a:t>https://whitworth.joinhandshake.com/</a:t>
            </a:r>
            <a:endParaRPr lang="en-US" sz="1600" dirty="0"/>
          </a:p>
        </p:txBody>
      </p:sp>
      <p:pic>
        <p:nvPicPr>
          <p:cNvPr id="7170" name="Picture 2" descr="Job Board - Trucking Human Resource Sector Council Atlantic">
            <a:extLst>
              <a:ext uri="{FF2B5EF4-FFF2-40B4-BE49-F238E27FC236}">
                <a16:creationId xmlns:a16="http://schemas.microsoft.com/office/drawing/2014/main" id="{B40A65E6-151A-4843-9E3E-50B84970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25" y="2826160"/>
            <a:ext cx="5014723" cy="33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9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1D7-320B-441E-AD9E-01EA9C05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000" b="1" kern="1200" spc="-150" dirty="0">
                <a:latin typeface="+mj-lt"/>
                <a:ea typeface="+mj-ea"/>
                <a:cs typeface="+mj-cs"/>
              </a:rPr>
              <a:t>Email Marketing and Community Engagement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5BBBC-7BBF-4D6B-8791-BE7DD94800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8B4A-C471-40A0-8783-1BB811E390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941673-A417-4866-B458-B9F91701326C}"/>
              </a:ext>
            </a:extLst>
          </p:cNvPr>
          <p:cNvSpPr txBox="1">
            <a:spLocks/>
          </p:cNvSpPr>
          <p:nvPr/>
        </p:nvSpPr>
        <p:spPr>
          <a:xfrm>
            <a:off x="6096000" y="1573857"/>
            <a:ext cx="5448115" cy="4380260"/>
          </a:xfr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/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Monthly emails and a digital newsletter connect Alumni, the Board of Directors, donors and the Spokane community.   From these bulletins could come Houseparent referrals.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SzPct val="120000"/>
              <a:buNone/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Hutton Settlement Alumni could provide Houseparent referrals and spread the word about their success!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SzPct val="120000"/>
              <a:buNone/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Use of email marketing tools, such as Mailchimp, are easy to use and can be managed by a Hutton Settlement intern.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2" descr="Tips On Effective Email Marketing">
            <a:extLst>
              <a:ext uri="{FF2B5EF4-FFF2-40B4-BE49-F238E27FC236}">
                <a16:creationId xmlns:a16="http://schemas.microsoft.com/office/drawing/2014/main" id="{A1F6AE7D-D9DB-4C32-BB91-6F07D9C8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8515" y="1797506"/>
            <a:ext cx="4310969" cy="34935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6FF9C-CE93-4DE6-972C-DFCDD38962F5}"/>
              </a:ext>
            </a:extLst>
          </p:cNvPr>
          <p:cNvSpPr/>
          <p:nvPr/>
        </p:nvSpPr>
        <p:spPr>
          <a:xfrm>
            <a:off x="395936" y="942471"/>
            <a:ext cx="9730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Goal:  Continuing outreach to Hutton Settlement Alumni as possible Houseparent referrals</a:t>
            </a:r>
          </a:p>
        </p:txBody>
      </p:sp>
    </p:spTree>
    <p:extLst>
      <p:ext uri="{BB962C8B-B14F-4D97-AF65-F5344CB8AC3E}">
        <p14:creationId xmlns:p14="http://schemas.microsoft.com/office/powerpoint/2010/main" val="2116308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1D7-320B-441E-AD9E-01EA9C05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Value Proposition and Hiring Considerations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5BBBC-7BBF-4D6B-8791-BE7DD94800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* Definition from Nonprofit HR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8B4A-C471-40A0-8783-1BB811E390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B7A781-1544-4F52-A54C-06FB4139EBE5}"/>
              </a:ext>
            </a:extLst>
          </p:cNvPr>
          <p:cNvSpPr txBox="1">
            <a:spLocks/>
          </p:cNvSpPr>
          <p:nvPr/>
        </p:nvSpPr>
        <p:spPr>
          <a:xfrm>
            <a:off x="444899" y="1026050"/>
            <a:ext cx="10251675" cy="5183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2"/>
                </a:solidFill>
              </a:rPr>
              <a:t>Goal:  Create an Employee Value Proposition that aligns with Hutton Settlement’s values and culture.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An EVP is a statement that defines the value, rewards, and benefits your employees enjoy. Effective EVPs are simple, focused statements that encapsulate why someone would want to work with your organization.* 	Candidate driven focus:  what attracts quality </a:t>
            </a:r>
            <a:r>
              <a:rPr lang="en-US" dirty="0" err="1"/>
              <a:t>Houseparents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	Work environment</a:t>
            </a:r>
            <a:br>
              <a:rPr lang="en-US" dirty="0"/>
            </a:br>
            <a:r>
              <a:rPr lang="en-US" dirty="0"/>
              <a:t>	Compensation model</a:t>
            </a:r>
            <a:br>
              <a:rPr lang="en-US" dirty="0"/>
            </a:br>
            <a:r>
              <a:rPr lang="en-US" dirty="0"/>
              <a:t>	Teamwork</a:t>
            </a:r>
            <a:br>
              <a:rPr lang="en-US" dirty="0"/>
            </a:br>
            <a:r>
              <a:rPr lang="en-US" dirty="0"/>
              <a:t>	Career Training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Consider the interview process.  Recommendation for three or less steps with no more than one week between steps if possible.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Align Hutton Settlement values and culture with the hiring process by having a focus on compassion, relationship and respect.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th with trees on the side of a road&#10;&#10;Description automatically generated">
            <a:extLst>
              <a:ext uri="{FF2B5EF4-FFF2-40B4-BE49-F238E27FC236}">
                <a16:creationId xmlns:a16="http://schemas.microsoft.com/office/drawing/2014/main" id="{8DFE2694-E495-49FE-8426-735FDD98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71" y="1149477"/>
            <a:ext cx="4100241" cy="230638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071C8E2-2641-4EDB-B9DD-6558AC87006D}"/>
              </a:ext>
            </a:extLst>
          </p:cNvPr>
          <p:cNvSpPr/>
          <p:nvPr/>
        </p:nvSpPr>
        <p:spPr>
          <a:xfrm>
            <a:off x="8957122" y="5201478"/>
            <a:ext cx="1692302" cy="8587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AFC639-D15B-4A13-8F0E-224EF8E07BD6}"/>
              </a:ext>
            </a:extLst>
          </p:cNvPr>
          <p:cNvSpPr/>
          <p:nvPr/>
        </p:nvSpPr>
        <p:spPr>
          <a:xfrm>
            <a:off x="6158263" y="5201477"/>
            <a:ext cx="1692302" cy="8587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849BC1-76E4-4D94-B679-CF5C489D482A}"/>
              </a:ext>
            </a:extLst>
          </p:cNvPr>
          <p:cNvSpPr/>
          <p:nvPr/>
        </p:nvSpPr>
        <p:spPr>
          <a:xfrm>
            <a:off x="3359411" y="5201482"/>
            <a:ext cx="1692302" cy="8587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8AB1A3-C39A-44EE-913B-0676362C14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B38D68-1E34-40C8-80F4-8F0D629915B6}"/>
              </a:ext>
            </a:extLst>
          </p:cNvPr>
          <p:cNvSpPr txBox="1"/>
          <p:nvPr/>
        </p:nvSpPr>
        <p:spPr>
          <a:xfrm>
            <a:off x="5051709" y="1151856"/>
            <a:ext cx="5581726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Hutton Settlement nurtures, educates and prepares children in need of a home.  The team provides residential care in an attachment parenting style to empower each child to lead an independent and fulfilled life of value and contribution.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007204-5525-42DE-8C3A-C82BFC9EBA7B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Hutton Settlement:  A Home For Children In Need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B74F9F-B5DD-4C74-ACF0-524AEACC3BC8}"/>
              </a:ext>
            </a:extLst>
          </p:cNvPr>
          <p:cNvSpPr/>
          <p:nvPr/>
        </p:nvSpPr>
        <p:spPr>
          <a:xfrm>
            <a:off x="551271" y="3943849"/>
            <a:ext cx="1692301" cy="120859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D163C6-114B-4B48-BB15-16F03F23A952}"/>
              </a:ext>
            </a:extLst>
          </p:cNvPr>
          <p:cNvSpPr/>
          <p:nvPr/>
        </p:nvSpPr>
        <p:spPr>
          <a:xfrm>
            <a:off x="551272" y="5192201"/>
            <a:ext cx="1692302" cy="8587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BAB700-3C04-45F2-A207-22BE04076E26}"/>
              </a:ext>
            </a:extLst>
          </p:cNvPr>
          <p:cNvSpPr txBox="1"/>
          <p:nvPr/>
        </p:nvSpPr>
        <p:spPr>
          <a:xfrm>
            <a:off x="826933" y="4023359"/>
            <a:ext cx="1256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50+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5E2F9F-B085-4FD4-8091-E684C4FC2B85}"/>
              </a:ext>
            </a:extLst>
          </p:cNvPr>
          <p:cNvSpPr txBox="1"/>
          <p:nvPr/>
        </p:nvSpPr>
        <p:spPr>
          <a:xfrm>
            <a:off x="551272" y="5266087"/>
            <a:ext cx="1692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Children served each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58C84-EDE3-4956-9052-116018B23C1D}"/>
              </a:ext>
            </a:extLst>
          </p:cNvPr>
          <p:cNvSpPr txBox="1"/>
          <p:nvPr/>
        </p:nvSpPr>
        <p:spPr>
          <a:xfrm>
            <a:off x="3359406" y="5266087"/>
            <a:ext cx="1692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Number of years in service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E40F56-812F-4725-B677-8B3FE25A1383}"/>
              </a:ext>
            </a:extLst>
          </p:cNvPr>
          <p:cNvSpPr txBox="1"/>
          <p:nvPr/>
        </p:nvSpPr>
        <p:spPr>
          <a:xfrm>
            <a:off x="6151639" y="5259460"/>
            <a:ext cx="1692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years child onsite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8CFF61-332B-4B54-94F5-D26A6AC3892C}"/>
              </a:ext>
            </a:extLst>
          </p:cNvPr>
          <p:cNvSpPr txBox="1"/>
          <p:nvPr/>
        </p:nvSpPr>
        <p:spPr>
          <a:xfrm>
            <a:off x="8938555" y="5266087"/>
            <a:ext cx="17135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Kids graduating high school </a:t>
            </a:r>
          </a:p>
          <a:p>
            <a:pPr algn="ctr"/>
            <a:r>
              <a:rPr lang="en-US" sz="1100" dirty="0"/>
              <a:t>(last 10 years)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FC0015-0492-43BD-8E09-5B003D6C702A}"/>
              </a:ext>
            </a:extLst>
          </p:cNvPr>
          <p:cNvSpPr/>
          <p:nvPr/>
        </p:nvSpPr>
        <p:spPr>
          <a:xfrm>
            <a:off x="3359410" y="3953130"/>
            <a:ext cx="1692301" cy="120859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B258F0-1BF6-419F-ACCC-BA821AFD6281}"/>
              </a:ext>
            </a:extLst>
          </p:cNvPr>
          <p:cNvSpPr txBox="1"/>
          <p:nvPr/>
        </p:nvSpPr>
        <p:spPr>
          <a:xfrm>
            <a:off x="3635072" y="4032640"/>
            <a:ext cx="1256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/>
              <a:t>100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FD53AF-A3AB-46A2-959B-3F1326F623E9}"/>
              </a:ext>
            </a:extLst>
          </p:cNvPr>
          <p:cNvSpPr/>
          <p:nvPr/>
        </p:nvSpPr>
        <p:spPr>
          <a:xfrm>
            <a:off x="6158262" y="3953125"/>
            <a:ext cx="1692301" cy="120859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005784-E14C-453C-BD1F-DA6FBAF38C38}"/>
              </a:ext>
            </a:extLst>
          </p:cNvPr>
          <p:cNvSpPr txBox="1"/>
          <p:nvPr/>
        </p:nvSpPr>
        <p:spPr>
          <a:xfrm>
            <a:off x="6504167" y="4032636"/>
            <a:ext cx="1256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5.2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1123FD-A659-434E-87A8-95C05620A379}"/>
              </a:ext>
            </a:extLst>
          </p:cNvPr>
          <p:cNvSpPr/>
          <p:nvPr/>
        </p:nvSpPr>
        <p:spPr>
          <a:xfrm>
            <a:off x="8957121" y="3953126"/>
            <a:ext cx="1692301" cy="120859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8574AA-7411-4C98-923D-CED15FABED69}"/>
              </a:ext>
            </a:extLst>
          </p:cNvPr>
          <p:cNvSpPr txBox="1"/>
          <p:nvPr/>
        </p:nvSpPr>
        <p:spPr>
          <a:xfrm>
            <a:off x="9072438" y="4032636"/>
            <a:ext cx="1576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100%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F36DA9-97F3-4E1A-96E0-4751121AFED9}"/>
              </a:ext>
            </a:extLst>
          </p:cNvPr>
          <p:cNvCxnSpPr/>
          <p:nvPr/>
        </p:nvCxnSpPr>
        <p:spPr>
          <a:xfrm>
            <a:off x="551271" y="3649649"/>
            <a:ext cx="10098144" cy="0"/>
          </a:xfrm>
          <a:prstGeom prst="line">
            <a:avLst/>
          </a:prstGeom>
          <a:ln w="25400">
            <a:solidFill>
              <a:srgbClr val="25C6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607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1D7-320B-441E-AD9E-01EA9C05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Opportunities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5BBBC-7BBF-4D6B-8791-BE7DD94800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* Research information obtained through interviews with </a:t>
            </a:r>
            <a:r>
              <a:rPr lang="en-US" dirty="0" err="1"/>
              <a:t>Houseparents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8B4A-C471-40A0-8783-1BB811E390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22FA42-64C2-49B3-8E0D-362168023E81}"/>
              </a:ext>
            </a:extLst>
          </p:cNvPr>
          <p:cNvSpPr txBox="1">
            <a:spLocks/>
          </p:cNvSpPr>
          <p:nvPr/>
        </p:nvSpPr>
        <p:spPr>
          <a:xfrm>
            <a:off x="444900" y="1026051"/>
            <a:ext cx="11017184" cy="361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accent2"/>
                </a:solidFill>
              </a:rPr>
              <a:t>Goal:  Turn the Leadership Spokane team’s research* into possible operational changes to improve recruitment and retention</a:t>
            </a:r>
            <a:endParaRPr lang="en-US" sz="1600" b="1" dirty="0"/>
          </a:p>
          <a:p>
            <a:pPr marL="0" lv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CC5CA74-41BA-4A02-9495-38B0F30CC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4359"/>
              </p:ext>
            </p:extLst>
          </p:nvPr>
        </p:nvGraphicFramePr>
        <p:xfrm>
          <a:off x="444900" y="1387361"/>
          <a:ext cx="4238624" cy="33290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38624">
                  <a:extLst>
                    <a:ext uri="{9D8B030D-6E8A-4147-A177-3AD203B41FA5}">
                      <a16:colId xmlns:a16="http://schemas.microsoft.com/office/drawing/2014/main" val="3856013763"/>
                    </a:ext>
                  </a:extLst>
                </a:gridCol>
              </a:tblGrid>
              <a:tr h="6737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Onboarding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260876"/>
                  </a:ext>
                </a:extLst>
              </a:tr>
              <a:tr h="6660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Conduct non-traditional interviews (character-focused)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537951"/>
                  </a:ext>
                </a:extLst>
              </a:tr>
              <a:tr h="6737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Require probationary period or relief Houseparent service requirement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1950455"/>
                  </a:ext>
                </a:extLst>
              </a:tr>
              <a:tr h="657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Elongate the onboarding and transition period for new </a:t>
                      </a:r>
                      <a:r>
                        <a:rPr lang="en-US" sz="1800" dirty="0" err="1"/>
                        <a:t>Houseparents</a:t>
                      </a:r>
                      <a:endParaRPr lang="en-US" sz="1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863608"/>
                  </a:ext>
                </a:extLst>
              </a:tr>
              <a:tr h="6577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Two-day job shadowing as last step of interview process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4825342"/>
                  </a:ext>
                </a:extLst>
              </a:tr>
            </a:tbl>
          </a:graphicData>
        </a:graphic>
      </p:graphicFrame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7EC8A18D-64D3-4D95-924E-B767360B5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163937"/>
              </p:ext>
            </p:extLst>
          </p:nvPr>
        </p:nvGraphicFramePr>
        <p:xfrm>
          <a:off x="6303764" y="1387361"/>
          <a:ext cx="4238624" cy="46528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38624">
                  <a:extLst>
                    <a:ext uri="{9D8B030D-6E8A-4147-A177-3AD203B41FA5}">
                      <a16:colId xmlns:a16="http://schemas.microsoft.com/office/drawing/2014/main" val="3856013763"/>
                    </a:ext>
                  </a:extLst>
                </a:gridCol>
              </a:tblGrid>
              <a:tr h="6709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Benefits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0156"/>
                  </a:ext>
                </a:extLst>
              </a:tr>
              <a:tr h="6709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Options for sabbatical or time off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616756"/>
                  </a:ext>
                </a:extLst>
              </a:tr>
              <a:tr h="6709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Completely separate living quarters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8260876"/>
                  </a:ext>
                </a:extLst>
              </a:tr>
              <a:tr h="6709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Technology upgrades onsite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537951"/>
                  </a:ext>
                </a:extLst>
              </a:tr>
              <a:tr h="5653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Mindfulness and yoga classes</a:t>
                      </a:r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1950455"/>
                  </a:ext>
                </a:extLst>
              </a:tr>
              <a:tr h="701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Costco cards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863608"/>
                  </a:ext>
                </a:extLst>
              </a:tr>
              <a:tr h="7018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Performance based reviews and raises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2912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692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274A5-720E-4874-A487-9FEC1430E5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4BC019-F912-4A66-ABF9-BDBFA07BBE14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Operational Opportunities (continued)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77B7DBD-8A4C-41B1-8697-4B0251AF8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25059"/>
              </p:ext>
            </p:extLst>
          </p:nvPr>
        </p:nvGraphicFramePr>
        <p:xfrm>
          <a:off x="581526" y="1141678"/>
          <a:ext cx="11028947" cy="53433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028947">
                  <a:extLst>
                    <a:ext uri="{9D8B030D-6E8A-4147-A177-3AD203B41FA5}">
                      <a16:colId xmlns:a16="http://schemas.microsoft.com/office/drawing/2014/main" val="3856013763"/>
                    </a:ext>
                  </a:extLst>
                </a:gridCol>
              </a:tblGrid>
              <a:tr h="5066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Other Opportunities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0156"/>
                  </a:ext>
                </a:extLst>
              </a:tr>
              <a:tr h="5066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Change in on-campus living options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616756"/>
                  </a:ext>
                </a:extLst>
              </a:tr>
              <a:tr h="5066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Additional support staff and bring back onsite therapist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8260876"/>
                  </a:ext>
                </a:extLst>
              </a:tr>
              <a:tr h="5432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Ongoing, transparent communication about house budgets and upcoming operational changes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537951"/>
                  </a:ext>
                </a:extLst>
              </a:tr>
              <a:tr h="5066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Strategic plan for backup during staff changes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1950455"/>
                  </a:ext>
                </a:extLst>
              </a:tr>
              <a:tr h="5357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Shorter shifts / fewer consecutive days of work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863608"/>
                  </a:ext>
                </a:extLst>
              </a:tr>
              <a:tr h="5066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Grandparent volunteers for “babysitting” opportunities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3145594"/>
                  </a:ext>
                </a:extLst>
              </a:tr>
              <a:tr h="5661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Improve community between houses on campus with weekly dinners, game nights, town hall discussions, etc.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194246"/>
                  </a:ext>
                </a:extLst>
              </a:tr>
              <a:tr h="5066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more than 6 children per family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0124915"/>
                  </a:ext>
                </a:extLst>
              </a:tr>
              <a:tr h="52492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sets of full-time house parents, with 1-2 sets of relief </a:t>
                      </a:r>
                      <a:r>
                        <a:rPr lang="en-US" dirty="0" err="1"/>
                        <a:t>houseparents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271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188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C05C-40E2-44BC-AD06-5889A7DB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to Hutton Settlement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369E0-3DB8-48A2-BC99-95A2B7E3F72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B2DE64-8B03-4549-BCC1-FB6B4FBA7C21}"/>
              </a:ext>
            </a:extLst>
          </p:cNvPr>
          <p:cNvSpPr txBox="1">
            <a:spLocks/>
          </p:cNvSpPr>
          <p:nvPr/>
        </p:nvSpPr>
        <p:spPr>
          <a:xfrm>
            <a:off x="444899" y="1026050"/>
            <a:ext cx="10251675" cy="5183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2"/>
                </a:solidFill>
              </a:rPr>
              <a:t>Members of our team Zoomed with Hutton Settlement on May 26, 2020 to discuss our recommendations.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7" name="Hutton Settlement presentation 5.26.20_Trim1">
            <a:hlinkClick r:id="" action="ppaction://media"/>
            <a:extLst>
              <a:ext uri="{FF2B5EF4-FFF2-40B4-BE49-F238E27FC236}">
                <a16:creationId xmlns:a16="http://schemas.microsoft.com/office/drawing/2014/main" id="{AF0E49C0-4DE3-4084-9324-5A99E16B86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4285" y="1554421"/>
            <a:ext cx="8563429" cy="48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59D87-92E0-4CA8-B4C1-0214960D1C2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23</a:t>
            </a:fld>
            <a:endParaRPr lang="en-US" noProof="0" dirty="0"/>
          </a:p>
        </p:txBody>
      </p:sp>
      <p:pic>
        <p:nvPicPr>
          <p:cNvPr id="6" name="Hutton Settlement presentation 5.26.20_Trim3">
            <a:hlinkClick r:id="" action="ppaction://media"/>
            <a:extLst>
              <a:ext uri="{FF2B5EF4-FFF2-40B4-BE49-F238E27FC236}">
                <a16:creationId xmlns:a16="http://schemas.microsoft.com/office/drawing/2014/main" id="{51300D3E-F4D7-425C-A638-FC48714C8C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485" y="849085"/>
            <a:ext cx="9173029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59D87-92E0-4CA8-B4C1-0214960D1C2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24</a:t>
            </a:fld>
            <a:endParaRPr lang="en-US" noProof="0" dirty="0"/>
          </a:p>
        </p:txBody>
      </p:sp>
      <p:pic>
        <p:nvPicPr>
          <p:cNvPr id="6" name="Hutton Settlement presentation 5.26.20_Trim2">
            <a:hlinkClick r:id="" action="ppaction://media"/>
            <a:extLst>
              <a:ext uri="{FF2B5EF4-FFF2-40B4-BE49-F238E27FC236}">
                <a16:creationId xmlns:a16="http://schemas.microsoft.com/office/drawing/2014/main" id="{A09133D1-90C4-47AC-B563-9EAD38151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765" y="754743"/>
            <a:ext cx="9508469" cy="53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4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3379A-F944-4A6E-8B7D-128991DBA9F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25</a:t>
            </a:fld>
            <a:endParaRPr lang="en-US" noProof="0" dirty="0"/>
          </a:p>
        </p:txBody>
      </p:sp>
      <p:pic>
        <p:nvPicPr>
          <p:cNvPr id="6" name="Hutton Settlement presentation 5.26.20_Trim4">
            <a:hlinkClick r:id="" action="ppaction://media"/>
            <a:extLst>
              <a:ext uri="{FF2B5EF4-FFF2-40B4-BE49-F238E27FC236}">
                <a16:creationId xmlns:a16="http://schemas.microsoft.com/office/drawing/2014/main" id="{45A83328-1177-4879-B3F8-3199D8AEDA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143" y="588536"/>
            <a:ext cx="10377714" cy="58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7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1104" y="5359400"/>
            <a:ext cx="3688896" cy="56589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r>
              <a:rPr lang="en-US" dirty="0"/>
              <a:t>Photo of us giving solution document to Hutton?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7" name="Picture Placeholder 6" descr="A view of a house&#10;&#10;Description automatically generated">
            <a:extLst>
              <a:ext uri="{FF2B5EF4-FFF2-40B4-BE49-F238E27FC236}">
                <a16:creationId xmlns:a16="http://schemas.microsoft.com/office/drawing/2014/main" id="{CC01ACE1-D8F6-4691-AF90-4DC24FA2C1B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3512" b="35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B900-18AE-4CA6-8765-00BFE0E2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rmAutofit/>
          </a:bodyPr>
          <a:lstStyle/>
          <a:p>
            <a:r>
              <a:rPr lang="en-US" sz="3000" dirty="0"/>
              <a:t>Hutton </a:t>
            </a:r>
            <a:r>
              <a:rPr lang="en-US" sz="3000" dirty="0" err="1"/>
              <a:t>Houseparents</a:t>
            </a:r>
            <a:endParaRPr lang="en-US" sz="3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41F67-CD03-47F4-A6AC-B2B68D948E2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DB85D-097C-4BAB-874C-468168CE2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0924" y="1007250"/>
            <a:ext cx="6031076" cy="5169713"/>
          </a:xfrm>
        </p:spPr>
        <p:txBody>
          <a:bodyPr>
            <a:normAutofit/>
          </a:bodyPr>
          <a:lstStyle/>
          <a:p>
            <a:pPr>
              <a:spcBef>
                <a:spcPts val="1300"/>
              </a:spcBef>
            </a:pPr>
            <a:r>
              <a:rPr lang="en-US" sz="2000" dirty="0"/>
              <a:t>12 </a:t>
            </a:r>
            <a:r>
              <a:rPr lang="en-US" sz="2000" dirty="0" err="1"/>
              <a:t>Houseparents</a:t>
            </a:r>
            <a:r>
              <a:rPr lang="en-US" sz="2000" dirty="0"/>
              <a:t> in 4 homes.  8 kids per house.</a:t>
            </a:r>
          </a:p>
          <a:p>
            <a:pPr>
              <a:spcBef>
                <a:spcPts val="1300"/>
              </a:spcBef>
            </a:pPr>
            <a:r>
              <a:rPr lang="en-US" sz="2000" dirty="0"/>
              <a:t>All </a:t>
            </a:r>
            <a:r>
              <a:rPr lang="en-US" sz="2000" dirty="0" err="1"/>
              <a:t>Houseparents</a:t>
            </a:r>
            <a:r>
              <a:rPr lang="en-US" sz="2000" dirty="0"/>
              <a:t> must be couples.</a:t>
            </a:r>
          </a:p>
          <a:p>
            <a:pPr>
              <a:spcBef>
                <a:spcPts val="1300"/>
              </a:spcBef>
            </a:pPr>
            <a:r>
              <a:rPr lang="en-US" sz="2000" dirty="0"/>
              <a:t>4 couples work at a time.  8 days on, 3 days off.  </a:t>
            </a:r>
          </a:p>
          <a:p>
            <a:pPr>
              <a:spcBef>
                <a:spcPts val="1300"/>
              </a:spcBef>
            </a:pPr>
            <a:r>
              <a:rPr lang="en-US" sz="2000" dirty="0"/>
              <a:t>Goal is 5+ years in service.  Currently at 3 years or less.</a:t>
            </a:r>
          </a:p>
          <a:p>
            <a:pPr>
              <a:spcBef>
                <a:spcPts val="1300"/>
              </a:spcBef>
            </a:pPr>
            <a:r>
              <a:rPr lang="en-US" sz="2000" dirty="0"/>
              <a:t>Compensation of $60,000 per couple, health benefits, training, counseling and live onsite.</a:t>
            </a:r>
          </a:p>
          <a:p>
            <a:pPr>
              <a:spcBef>
                <a:spcPts val="1300"/>
              </a:spcBef>
            </a:pPr>
            <a:r>
              <a:rPr lang="en-US" sz="2000" dirty="0"/>
              <a:t>Ideal couple: mid 30s-40s with family / empty nesters. Many </a:t>
            </a:r>
            <a:r>
              <a:rPr lang="en-US" sz="2000" dirty="0" err="1"/>
              <a:t>Houseparents</a:t>
            </a:r>
            <a:r>
              <a:rPr lang="en-US" sz="2000" dirty="0"/>
              <a:t> come from a background in education or foster parenting.</a:t>
            </a:r>
          </a:p>
          <a:p>
            <a:pPr>
              <a:spcBef>
                <a:spcPts val="1300"/>
              </a:spcBef>
            </a:pPr>
            <a:r>
              <a:rPr lang="en-US" sz="2000" dirty="0"/>
              <a:t>Board continuing capital raise, with next $2 million earmarked for </a:t>
            </a:r>
            <a:r>
              <a:rPr lang="en-US" sz="2000" dirty="0" err="1"/>
              <a:t>Houseparents</a:t>
            </a:r>
            <a:r>
              <a:rPr lang="en-US" sz="2000" dirty="0"/>
              <a:t> and staff.</a:t>
            </a:r>
          </a:p>
          <a:p>
            <a:pPr>
              <a:spcBef>
                <a:spcPts val="1300"/>
              </a:spcBef>
            </a:pPr>
            <a:r>
              <a:rPr lang="en-US" sz="2000" dirty="0"/>
              <a:t>Leadership working toward increased compensation, retention bonuses and additional incentives.</a:t>
            </a:r>
          </a:p>
          <a:p>
            <a:endParaRPr lang="en-US" dirty="0"/>
          </a:p>
        </p:txBody>
      </p:sp>
      <p:pic>
        <p:nvPicPr>
          <p:cNvPr id="11" name="Picture 10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AFEB694E-1DAF-4ECB-BF39-24833F735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631"/>
          <a:stretch/>
        </p:blipFill>
        <p:spPr>
          <a:xfrm>
            <a:off x="432001" y="1041912"/>
            <a:ext cx="4931852" cy="4679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36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tree in front of a house&#10;&#10;Description automatically generated">
            <a:extLst>
              <a:ext uri="{FF2B5EF4-FFF2-40B4-BE49-F238E27FC236}">
                <a16:creationId xmlns:a16="http://schemas.microsoft.com/office/drawing/2014/main" id="{062781D6-2D76-40FD-88E6-D6B8F41A21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6005" b="6005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726" y="1091076"/>
            <a:ext cx="5472000" cy="5149298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A request for help: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/>
              <a:t>The major challenge at Hutton Settlement is recruiting </a:t>
            </a:r>
            <a:r>
              <a:rPr lang="en-US" dirty="0" err="1"/>
              <a:t>Houseparents</a:t>
            </a:r>
            <a:r>
              <a:rPr lang="en-US" dirty="0"/>
              <a:t> due to depth of work, unique accommodations and the need to hire a couple.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/>
              <a:t>Hutton uses Attachment-Based parenting methods, so it is critical to recruit the best people and retain staff for long-term employment. 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 err="1"/>
              <a:t>Houseparents</a:t>
            </a:r>
            <a:r>
              <a:rPr lang="en-US" dirty="0"/>
              <a:t> are essential for Hutton Settlement’s mission of providing transformational care for children in need and delivering successful outcomes.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/>
              <a:t>Hutton Settlement asks the Leadership Spokane team to meet with staff, evaluate current Houseparent recruitment methods and prepare recruitment strategy recommendations.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98440" y="109983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435" y="224807"/>
            <a:ext cx="4775402" cy="985000"/>
          </a:xfrm>
        </p:spPr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334435" y="1209808"/>
            <a:ext cx="4775402" cy="1162800"/>
          </a:xfrm>
        </p:spPr>
        <p:txBody>
          <a:bodyPr/>
          <a:lstStyle/>
          <a:p>
            <a:pPr algn="l"/>
            <a:r>
              <a:rPr lang="en-US" sz="2000" dirty="0"/>
              <a:t>To offer recommendations to help Hutton Settlement improve Houseparent recruitment and retention.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1D7-320B-441E-AD9E-01EA9C05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Houseparent Job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E690-F00C-4065-9919-657C1D903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418000"/>
          </a:xfrm>
        </p:spPr>
        <p:txBody>
          <a:bodyPr/>
          <a:lstStyle/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Responsible for development of relationships with each assigned child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Participates in Circle of Security parent consultations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Promotes a sense of belonging for children in care through activities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Teaches and encourages children in the development of habits and values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Plans, supervises and participates in daily activities, including social, recreational, chores, spiritual and school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Teaches health principles and monitors children’s personal hygiene and nutrition.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Monitors children’s medical and dental needs, and assists with attendance at counseling sessions as needed.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Assists with planning and implementation of weekly menu plan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Implements housekeeping program and maintains cottage cleanliness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Promotes sense of community contribution with children around areas of campus and grounds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Assists with inventories and inspects cottage regularly, and conducts monthly fire drills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Organizes, encourages, assists and supervises children’s educational activities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Serves as member of the houseparent team to assist with decision making and promote clear communication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Maintains healthy, supportive relationships and connections with children’s family and staff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Participates in staff conferences, training programs, case meetings and unit meetings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Requirements: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Minimum of high school diploma, college degree preferred.  Two years experience working or living with children.  Willingness to live full-time in an intentional community setting.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8B4A-C471-40A0-8783-1BB811E390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7345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41D7-320B-441E-AD9E-01EA9C05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Hutton Settlement Organization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8B4A-C471-40A0-8783-1BB811E390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F7A48A-D8C1-4768-9FE7-02C4D1F9A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38" y="1046764"/>
            <a:ext cx="7992524" cy="52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sitting at a table&#10;&#10;Description automatically generated">
            <a:extLst>
              <a:ext uri="{FF2B5EF4-FFF2-40B4-BE49-F238E27FC236}">
                <a16:creationId xmlns:a16="http://schemas.microsoft.com/office/drawing/2014/main" id="{1A089955-5744-4C39-B540-EFB8212663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653" r="8829"/>
          <a:stretch/>
        </p:blipFill>
        <p:spPr>
          <a:xfrm>
            <a:off x="0" y="-1"/>
            <a:ext cx="6096000" cy="6371351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42799" y="203613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11339"/>
            <a:ext cx="5830975" cy="1124345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5959" y="1435685"/>
            <a:ext cx="5830975" cy="590155"/>
          </a:xfrm>
        </p:spPr>
        <p:txBody>
          <a:bodyPr/>
          <a:lstStyle/>
          <a:p>
            <a:r>
              <a:rPr lang="en-US" dirty="0"/>
              <a:t>Learning about Hutton Settlement:  Leaders Who Listen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Our team split into Market Research and Interview Team to better understand how </a:t>
            </a:r>
            <a:r>
              <a:rPr lang="en-US" sz="2800" dirty="0" err="1"/>
              <a:t>Houseparents</a:t>
            </a:r>
            <a:r>
              <a:rPr lang="en-US" sz="2800" dirty="0"/>
              <a:t> are located, what is important for them in the role and what might lead to increased retention.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earch team">
            <a:hlinkClick r:id="" action="ppaction://media"/>
            <a:extLst>
              <a:ext uri="{FF2B5EF4-FFF2-40B4-BE49-F238E27FC236}">
                <a16:creationId xmlns:a16="http://schemas.microsoft.com/office/drawing/2014/main" id="{100747A3-0665-439D-BB07-3E4C8F667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7894" y="79838"/>
            <a:ext cx="4644412" cy="6234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ECFDE494-7A95-48AB-ACA6-F3484F1095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44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DB875-734C-4576-96D8-B6D0429B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50" y="432000"/>
            <a:ext cx="11340000" cy="432000"/>
          </a:xfrm>
        </p:spPr>
        <p:txBody>
          <a:bodyPr anchor="ctr">
            <a:normAutofit/>
          </a:bodyPr>
          <a:lstStyle/>
          <a:p>
            <a:r>
              <a:rPr lang="en-US" sz="3000" dirty="0"/>
              <a:t>Houseparent Questionnaire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060A5-2D38-4444-A3D1-DE1330A10F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404E6-C3C5-4BED-BC0B-62F61CBEBB4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A0EA0872-3533-4C3D-8021-84097A155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7775" y="5485235"/>
            <a:ext cx="5121275" cy="324726"/>
          </a:xfrm>
          <a:solidFill>
            <a:schemeClr val="tx1"/>
          </a:solidFill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The team asked questions to learn about the role.</a:t>
            </a:r>
          </a:p>
        </p:txBody>
      </p:sp>
      <p:pic>
        <p:nvPicPr>
          <p:cNvPr id="1030" name="Picture 6" descr="BUT! WHY ME? – The Food of Champions">
            <a:extLst>
              <a:ext uri="{FF2B5EF4-FFF2-40B4-BE49-F238E27FC236}">
                <a16:creationId xmlns:a16="http://schemas.microsoft.com/office/drawing/2014/main" id="{F9CBC79C-91C4-4B81-87C8-C5466BF5C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" r="2" b="14639"/>
          <a:stretch/>
        </p:blipFill>
        <p:spPr bwMode="auto">
          <a:xfrm>
            <a:off x="6650725" y="1505156"/>
            <a:ext cx="5121275" cy="398007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D36AEAF-2F5F-42DA-B1D8-E9028642D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18915"/>
            <a:ext cx="5854500" cy="4291046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spcBef>
                <a:spcPts val="1400"/>
              </a:spcBef>
              <a:buSzPct val="50000"/>
              <a:buNone/>
            </a:pPr>
            <a:r>
              <a:rPr lang="en-US" sz="2200" dirty="0"/>
              <a:t>What are the benefits of working at Hutton Settlement?</a:t>
            </a:r>
          </a:p>
          <a:p>
            <a:pPr marL="0" indent="0">
              <a:spcBef>
                <a:spcPts val="1400"/>
              </a:spcBef>
              <a:buSzPct val="50000"/>
              <a:buNone/>
            </a:pPr>
            <a:r>
              <a:rPr lang="en-US" sz="2200" dirty="0"/>
              <a:t>How did you find the job at Hutton?</a:t>
            </a:r>
          </a:p>
          <a:p>
            <a:pPr marL="0" indent="0">
              <a:spcBef>
                <a:spcPts val="1400"/>
              </a:spcBef>
              <a:buSzPct val="50000"/>
              <a:buNone/>
            </a:pPr>
            <a:r>
              <a:rPr lang="en-US" sz="2200" dirty="0"/>
              <a:t>What were you doing before you came to Hutton?</a:t>
            </a:r>
          </a:p>
          <a:p>
            <a:pPr marL="0" indent="0">
              <a:spcBef>
                <a:spcPts val="1400"/>
              </a:spcBef>
              <a:buSzPct val="50000"/>
              <a:buNone/>
            </a:pPr>
            <a:r>
              <a:rPr lang="en-US" sz="2200" dirty="0"/>
              <a:t>What attracted you to the house parent role?</a:t>
            </a:r>
          </a:p>
          <a:p>
            <a:pPr marL="0" indent="0">
              <a:spcBef>
                <a:spcPts val="1400"/>
              </a:spcBef>
              <a:buSzPct val="50000"/>
              <a:buNone/>
            </a:pPr>
            <a:r>
              <a:rPr lang="en-US" sz="2200" dirty="0"/>
              <a:t>What would have made the application process better for you? How was your application/interview experience?</a:t>
            </a:r>
          </a:p>
          <a:p>
            <a:pPr marL="0" indent="0">
              <a:spcBef>
                <a:spcPts val="1400"/>
              </a:spcBef>
              <a:buSzPct val="50000"/>
              <a:buNone/>
            </a:pPr>
            <a:r>
              <a:rPr lang="en-US" sz="2200" dirty="0"/>
              <a:t>What defines the Hutton Settlement's culture? How would you describe the work environment?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F747A-DF26-455E-8223-E461633C7719}"/>
              </a:ext>
            </a:extLst>
          </p:cNvPr>
          <p:cNvSpPr/>
          <p:nvPr/>
        </p:nvSpPr>
        <p:spPr>
          <a:xfrm>
            <a:off x="6172200" y="864000"/>
            <a:ext cx="2809875" cy="431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71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90D0D0-7C1D-47FF-A2F0-9937AA567A3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1925</Words>
  <Application>Microsoft Office PowerPoint</Application>
  <PresentationFormat>Widescreen</PresentationFormat>
  <Paragraphs>263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Candara</vt:lpstr>
      <vt:lpstr>Corbel</vt:lpstr>
      <vt:lpstr>Courier New</vt:lpstr>
      <vt:lpstr>Times New Roman</vt:lpstr>
      <vt:lpstr>Wingdings</vt:lpstr>
      <vt:lpstr>Office Theme</vt:lpstr>
      <vt:lpstr>Hutton Settlement</vt:lpstr>
      <vt:lpstr>PowerPoint Presentation</vt:lpstr>
      <vt:lpstr>Hutton Houseparents</vt:lpstr>
      <vt:lpstr>Our Mission</vt:lpstr>
      <vt:lpstr>Houseparent Job Description</vt:lpstr>
      <vt:lpstr>Hutton Settlement Organization Chart</vt:lpstr>
      <vt:lpstr>Research</vt:lpstr>
      <vt:lpstr>PowerPoint Presentation</vt:lpstr>
      <vt:lpstr>Houseparent Questionnaire</vt:lpstr>
      <vt:lpstr>PowerPoint Presentation</vt:lpstr>
      <vt:lpstr>Challenges for Houseparents</vt:lpstr>
      <vt:lpstr>The Paths Not Taken</vt:lpstr>
      <vt:lpstr>Recommended Solutions</vt:lpstr>
      <vt:lpstr>Partnership with regional universities</vt:lpstr>
      <vt:lpstr>Internship Program</vt:lpstr>
      <vt:lpstr>The Power of Social Media</vt:lpstr>
      <vt:lpstr>Effective Use of Job Boards</vt:lpstr>
      <vt:lpstr>Email Marketing and Community Engagement</vt:lpstr>
      <vt:lpstr>Employee Value Proposition and Hiring Considerations</vt:lpstr>
      <vt:lpstr>Operational Opportunities</vt:lpstr>
      <vt:lpstr>PowerPoint Presentation</vt:lpstr>
      <vt:lpstr>Presentation to Hutton Settlement</vt:lpstr>
      <vt:lpstr>PowerPoint Presentation</vt:lpstr>
      <vt:lpstr>PowerPoint Presentation</vt:lpstr>
      <vt:lpstr>PowerPoint Presentation</vt:lpstr>
      <vt:lpstr>Large image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2020-03-25T21:40:32Z</dcterms:created>
  <dcterms:modified xsi:type="dcterms:W3CDTF">2020-07-10T03:49:38Z</dcterms:modified>
</cp:coreProperties>
</file>